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ifOPHv1/5lW4+Mw5lHoveHYSa1l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asmine Benkhelifa" initials="" lastIdx="1" clrIdx="0"/>
  <p:cmAuthor id="1" name="Zayed Alhammadi" initials="" lastIdx="1" clrIdx="1"/>
  <p:cmAuthor id="2" name="Shaikha Alhammadi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90" autoAdjust="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59" name="Google Shape;15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bbd7ad38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31bbd7ad383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9" name="Google Shape;239;g31bbd7ad383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b7968088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31b79680881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8" name="Google Shape;248;g31b79680881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b7968088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31b79680881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7" name="Google Shape;257;g31b79680881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5" name="Google Shape;26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b7968088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31b79680881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</p:txBody>
      </p:sp>
      <p:sp>
        <p:nvSpPr>
          <p:cNvPr id="278" name="Google Shape;278;g31b79680881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aa49096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31aa49096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g31aa49096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bac5f91ba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bac5f91ba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31bac5f91ba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bac5f91b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31bac5f91ba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3" name="Google Shape;313;g31bac5f91ba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b7968088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31b79680881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8" name="Google Shape;328;g31b79680881_0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43" name="Google Shape;34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7" name="Google Shape;16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b56da7d4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31b56da7d45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4" name="Google Shape;354;g31b56da7d45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b56da7d4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31b56da7d4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5" name="Google Shape;365;g31b56da7d45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b56da7d4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b56da7d45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g31b56da7d45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b56da7d4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b56da7d45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g31b56da7d45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b56da7d4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b56da7d45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g31b56da7d45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b82c4ba3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b82c4ba3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g31b82c4ba3e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b82c4ba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b82c4ba3e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g31b82c4ba3e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b82c4ba3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b82c4ba3e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g31b82c4ba3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b82c4ba3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b82c4ba3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" name="Google Shape;423;g31b82c4ba3e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b82c4ba3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b82c4ba3e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1" name="Google Shape;431;g31b82c4ba3e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b82c4ba3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b82c4ba3e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g31b82c4ba3e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bf692bc36_2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46" name="Google Shape;446;g31bf692bc3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5" name="Google Shape;45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aa490963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g31aa4909631_1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6" name="Google Shape;466;g31aa4909631_1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aa4909631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31aa4909631_1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6" name="Google Shape;476;g31aa4909631_1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aa4909631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31aa4909631_1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6" name="Google Shape;486;g31aa4909631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b82c4ba3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1b82c4ba3e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g31b82c4ba3e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b82c4ba3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b82c4ba3e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g31b82c4ba3e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b9f51404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1b9f514048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514" name="Google Shape;514;g31b9f514048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2" name="Google Shape;52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5" name="Google Shape;18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1aa4909631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1aa4909631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550" name="Google Shape;550;g31aa4909631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bf692bc36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31bf692bc36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571" name="Google Shape;571;g31bf692bc36_2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9" name="Google Shape;5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87" name="Google Shape;5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" name="Google Shape;19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5" name="Google Shape;2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aa4909631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1aa4909631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4" name="Google Shape;214;g31aa4909631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bbd7ad38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31bbd7ad38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g31bbd7ad383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bbd7ad3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31bbd7ad38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0" name="Google Shape;230;g31bbd7ad38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Nega">
  <p:cSld name="Title Slide Nega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>
            <a:spLocks noGrp="1"/>
          </p:cNvSpPr>
          <p:nvPr>
            <p:ph type="ctrTitle"/>
          </p:nvPr>
        </p:nvSpPr>
        <p:spPr>
          <a:xfrm>
            <a:off x="1524000" y="2676525"/>
            <a:ext cx="9144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subTitle" idx="1"/>
          </p:nvPr>
        </p:nvSpPr>
        <p:spPr>
          <a:xfrm>
            <a:off x="1524000" y="4429125"/>
            <a:ext cx="9144000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 sz="3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body" idx="2"/>
          </p:nvPr>
        </p:nvSpPr>
        <p:spPr>
          <a:xfrm>
            <a:off x="3714750" y="6162674"/>
            <a:ext cx="477202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 sz="1350" cap="none">
                <a:solidFill>
                  <a:schemeClr val="lt2"/>
                </a:solidFill>
              </a:defRPr>
            </a:lvl1pPr>
            <a:lvl2pPr marL="914400" lvl="1" indent="-34607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  <a:defRPr/>
            </a:lvl2pPr>
            <a:lvl3pPr marL="1371600" lvl="2" indent="-330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30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marL="2286000" lvl="4" indent="-330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" name="Google Shape;20;p37"/>
          <p:cNvCxnSpPr/>
          <p:nvPr/>
        </p:nvCxnSpPr>
        <p:spPr>
          <a:xfrm>
            <a:off x="5181600" y="2752725"/>
            <a:ext cx="180975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" name="Google Shape;2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824" y="654528"/>
            <a:ext cx="3540072" cy="77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72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1360800" y="2352674"/>
            <a:ext cx="4680000" cy="396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6667500" y="2352674"/>
            <a:ext cx="4680000" cy="396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46"/>
          <p:cNvSpPr txBox="1">
            <a:spLocks noGrp="1"/>
          </p:cNvSpPr>
          <p:nvPr>
            <p:ph type="body" idx="3"/>
          </p:nvPr>
        </p:nvSpPr>
        <p:spPr>
          <a:xfrm>
            <a:off x="1360800" y="1868399"/>
            <a:ext cx="4680000" cy="3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46"/>
          <p:cNvSpPr txBox="1">
            <a:spLocks noGrp="1"/>
          </p:cNvSpPr>
          <p:nvPr>
            <p:ph type="body" idx="4"/>
          </p:nvPr>
        </p:nvSpPr>
        <p:spPr>
          <a:xfrm>
            <a:off x="6667500" y="1868399"/>
            <a:ext cx="4687888" cy="3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46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46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aption">
  <p:cSld name="Chart with Ca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7"/>
          <p:cNvSpPr>
            <a:spLocks noGrp="1"/>
          </p:cNvSpPr>
          <p:nvPr>
            <p:ph type="chart" idx="2"/>
          </p:nvPr>
        </p:nvSpPr>
        <p:spPr>
          <a:xfrm>
            <a:off x="6162675" y="771525"/>
            <a:ext cx="5638800" cy="553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  <a:defRPr sz="18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  <a:defRPr sz="1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47"/>
          <p:cNvSpPr txBox="1">
            <a:spLocks noGrp="1"/>
          </p:cNvSpPr>
          <p:nvPr>
            <p:ph type="title"/>
          </p:nvPr>
        </p:nvSpPr>
        <p:spPr>
          <a:xfrm>
            <a:off x="1362075" y="542925"/>
            <a:ext cx="4181476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body" idx="1"/>
          </p:nvPr>
        </p:nvSpPr>
        <p:spPr>
          <a:xfrm>
            <a:off x="1362075" y="1866900"/>
            <a:ext cx="4181476" cy="444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  <a:defRPr b="0"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47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7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7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47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47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">
  <p:cSld name="Pictur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8"/>
          <p:cNvSpPr txBox="1">
            <a:spLocks noGrp="1"/>
          </p:cNvSpPr>
          <p:nvPr>
            <p:ph type="title"/>
          </p:nvPr>
        </p:nvSpPr>
        <p:spPr>
          <a:xfrm>
            <a:off x="828676" y="542925"/>
            <a:ext cx="10544174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8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8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8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8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48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48"/>
          <p:cNvSpPr>
            <a:spLocks noGrp="1"/>
          </p:cNvSpPr>
          <p:nvPr>
            <p:ph type="pic" idx="2"/>
          </p:nvPr>
        </p:nvSpPr>
        <p:spPr>
          <a:xfrm>
            <a:off x="4238625" y="2752725"/>
            <a:ext cx="3714750" cy="3562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6" name="Google Shape;116;p48"/>
          <p:cNvSpPr>
            <a:spLocks noGrp="1"/>
          </p:cNvSpPr>
          <p:nvPr>
            <p:ph type="pic" idx="3"/>
          </p:nvPr>
        </p:nvSpPr>
        <p:spPr>
          <a:xfrm>
            <a:off x="400050" y="2752725"/>
            <a:ext cx="3714750" cy="3562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7" name="Google Shape;117;p48"/>
          <p:cNvSpPr>
            <a:spLocks noGrp="1"/>
          </p:cNvSpPr>
          <p:nvPr>
            <p:ph type="pic" idx="4"/>
          </p:nvPr>
        </p:nvSpPr>
        <p:spPr>
          <a:xfrm>
            <a:off x="8077200" y="2752725"/>
            <a:ext cx="3714750" cy="3562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2">
  <p:cSld name="Pictures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9"/>
          <p:cNvSpPr txBox="1">
            <a:spLocks noGrp="1"/>
          </p:cNvSpPr>
          <p:nvPr>
            <p:ph type="title"/>
          </p:nvPr>
        </p:nvSpPr>
        <p:spPr>
          <a:xfrm>
            <a:off x="1362074" y="1114424"/>
            <a:ext cx="6343651" cy="143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9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9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9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9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49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9"/>
          <p:cNvSpPr>
            <a:spLocks noGrp="1"/>
          </p:cNvSpPr>
          <p:nvPr>
            <p:ph type="pic" idx="2"/>
          </p:nvPr>
        </p:nvSpPr>
        <p:spPr>
          <a:xfrm>
            <a:off x="4238625" y="2752725"/>
            <a:ext cx="3714750" cy="3562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7" name="Google Shape;127;p49"/>
          <p:cNvSpPr>
            <a:spLocks noGrp="1"/>
          </p:cNvSpPr>
          <p:nvPr>
            <p:ph type="pic" idx="3"/>
          </p:nvPr>
        </p:nvSpPr>
        <p:spPr>
          <a:xfrm>
            <a:off x="400050" y="2752725"/>
            <a:ext cx="3714750" cy="3562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8" name="Google Shape;128;p49"/>
          <p:cNvSpPr>
            <a:spLocks noGrp="1"/>
          </p:cNvSpPr>
          <p:nvPr>
            <p:ph type="pic" idx="4"/>
          </p:nvPr>
        </p:nvSpPr>
        <p:spPr>
          <a:xfrm>
            <a:off x="8077200" y="762000"/>
            <a:ext cx="3714750" cy="55530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0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72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0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0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0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50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50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1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72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1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1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1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51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7" cy="185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51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2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2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Picture Background">
  <p:cSld name="Heading Picture Background">
    <p:bg>
      <p:bgPr>
        <a:solidFill>
          <a:srgbClr val="26262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3"/>
          <p:cNvSpPr txBox="1">
            <a:spLocks noGrp="1"/>
          </p:cNvSpPr>
          <p:nvPr>
            <p:ph type="title"/>
          </p:nvPr>
        </p:nvSpPr>
        <p:spPr>
          <a:xfrm>
            <a:off x="831850" y="105251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3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3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3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3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D0CFCD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8"/>
          <p:cNvSpPr txBox="1">
            <a:spLocks noGrp="1"/>
          </p:cNvSpPr>
          <p:nvPr>
            <p:ph type="title"/>
          </p:nvPr>
        </p:nvSpPr>
        <p:spPr>
          <a:xfrm>
            <a:off x="831850" y="120491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body" idx="1"/>
          </p:nvPr>
        </p:nvSpPr>
        <p:spPr>
          <a:xfrm>
            <a:off x="831850" y="4000500"/>
            <a:ext cx="10515600" cy="158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 sz="3800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8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72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body" idx="1"/>
          </p:nvPr>
        </p:nvSpPr>
        <p:spPr>
          <a:xfrm>
            <a:off x="1362074" y="1866900"/>
            <a:ext cx="9991725" cy="444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9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8;p39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 txBox="1">
            <a:spLocks noGrp="1"/>
          </p:cNvSpPr>
          <p:nvPr>
            <p:ph type="title"/>
          </p:nvPr>
        </p:nvSpPr>
        <p:spPr>
          <a:xfrm>
            <a:off x="1362075" y="542925"/>
            <a:ext cx="4181476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body" idx="1"/>
          </p:nvPr>
        </p:nvSpPr>
        <p:spPr>
          <a:xfrm>
            <a:off x="1362075" y="1866900"/>
            <a:ext cx="4181476" cy="444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40"/>
          <p:cNvSpPr>
            <a:spLocks noGrp="1"/>
          </p:cNvSpPr>
          <p:nvPr>
            <p:ph type="pic" idx="2"/>
          </p:nvPr>
        </p:nvSpPr>
        <p:spPr>
          <a:xfrm>
            <a:off x="6162675" y="771525"/>
            <a:ext cx="5638800" cy="55340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40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48;p40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">
  <p:cSld name="End">
    <p:bg>
      <p:bgPr>
        <a:solidFill>
          <a:srgbClr val="0047BA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2667" y="891158"/>
            <a:ext cx="2368684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1"/>
          <p:cNvSpPr txBox="1"/>
          <p:nvPr/>
        </p:nvSpPr>
        <p:spPr>
          <a:xfrm>
            <a:off x="752475" y="2545809"/>
            <a:ext cx="10648950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1"/>
          <p:cNvSpPr txBox="1"/>
          <p:nvPr/>
        </p:nvSpPr>
        <p:spPr>
          <a:xfrm>
            <a:off x="5181601" y="6146800"/>
            <a:ext cx="1838324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25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125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0047B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2"/>
          <p:cNvSpPr txBox="1">
            <a:spLocks noGrp="1"/>
          </p:cNvSpPr>
          <p:nvPr>
            <p:ph type="ctrTitle"/>
          </p:nvPr>
        </p:nvSpPr>
        <p:spPr>
          <a:xfrm>
            <a:off x="1524000" y="2676525"/>
            <a:ext cx="9144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subTitle" idx="1"/>
          </p:nvPr>
        </p:nvSpPr>
        <p:spPr>
          <a:xfrm>
            <a:off x="1524000" y="4429125"/>
            <a:ext cx="9144000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6" name="Google Shape;5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823" y="654528"/>
            <a:ext cx="3540072" cy="77449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2"/>
          <p:cNvSpPr txBox="1">
            <a:spLocks noGrp="1"/>
          </p:cNvSpPr>
          <p:nvPr>
            <p:ph type="body" idx="2"/>
          </p:nvPr>
        </p:nvSpPr>
        <p:spPr>
          <a:xfrm>
            <a:off x="3714750" y="6162674"/>
            <a:ext cx="477202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50"/>
              <a:buNone/>
              <a:defRPr sz="1350" cap="none">
                <a:solidFill>
                  <a:srgbClr val="FFFFFF"/>
                </a:solidFill>
              </a:defRPr>
            </a:lvl1pPr>
            <a:lvl2pPr marL="914400" lvl="1" indent="-34607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  <a:defRPr/>
            </a:lvl2pPr>
            <a:lvl3pPr marL="1371600" lvl="2" indent="-330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30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marL="2286000" lvl="4" indent="-330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8" name="Google Shape;58;p42"/>
          <p:cNvCxnSpPr/>
          <p:nvPr/>
        </p:nvCxnSpPr>
        <p:spPr>
          <a:xfrm>
            <a:off x="1769036" y="2752725"/>
            <a:ext cx="180975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bg>
      <p:bgPr>
        <a:solidFill>
          <a:srgbClr val="0047BA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3"/>
          <p:cNvSpPr txBox="1">
            <a:spLocks noGrp="1"/>
          </p:cNvSpPr>
          <p:nvPr>
            <p:ph type="ctrTitle"/>
          </p:nvPr>
        </p:nvSpPr>
        <p:spPr>
          <a:xfrm>
            <a:off x="1524000" y="2676525"/>
            <a:ext cx="9144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subTitle" idx="1"/>
          </p:nvPr>
        </p:nvSpPr>
        <p:spPr>
          <a:xfrm>
            <a:off x="1524000" y="4429125"/>
            <a:ext cx="9144000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body" idx="2"/>
          </p:nvPr>
        </p:nvSpPr>
        <p:spPr>
          <a:xfrm>
            <a:off x="3714750" y="6162674"/>
            <a:ext cx="477202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50"/>
              <a:buNone/>
              <a:defRPr sz="1350" cap="none">
                <a:solidFill>
                  <a:srgbClr val="FFFFFF"/>
                </a:solidFill>
              </a:defRPr>
            </a:lvl1pPr>
            <a:lvl2pPr marL="914400" lvl="1" indent="-34607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  <a:defRPr/>
            </a:lvl2pPr>
            <a:lvl3pPr marL="1371600" lvl="2" indent="-330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30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marL="2286000" lvl="4" indent="-330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4" name="Google Shape;6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823" y="654528"/>
            <a:ext cx="3540072" cy="774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43"/>
          <p:cNvCxnSpPr/>
          <p:nvPr/>
        </p:nvCxnSpPr>
        <p:spPr>
          <a:xfrm>
            <a:off x="1769036" y="2752725"/>
            <a:ext cx="180975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Portraid">
  <p:cSld name="Title and Content Portraid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4"/>
          <p:cNvSpPr txBox="1">
            <a:spLocks noGrp="1"/>
          </p:cNvSpPr>
          <p:nvPr>
            <p:ph type="body" idx="1"/>
          </p:nvPr>
        </p:nvSpPr>
        <p:spPr>
          <a:xfrm>
            <a:off x="6162675" y="1152524"/>
            <a:ext cx="5191124" cy="516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607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  <a:defRPr b="0"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4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1362075" y="1123950"/>
            <a:ext cx="4419600" cy="51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44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72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body" idx="1"/>
          </p:nvPr>
        </p:nvSpPr>
        <p:spPr>
          <a:xfrm>
            <a:off x="1360800" y="1868400"/>
            <a:ext cx="4680000" cy="4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body" idx="2"/>
          </p:nvPr>
        </p:nvSpPr>
        <p:spPr>
          <a:xfrm>
            <a:off x="6667500" y="1868400"/>
            <a:ext cx="4680000" cy="4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45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665" y="236124"/>
            <a:ext cx="1811848" cy="185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45"/>
          <p:cNvCxnSpPr/>
          <p:nvPr/>
        </p:nvCxnSpPr>
        <p:spPr>
          <a:xfrm>
            <a:off x="383665" y="533400"/>
            <a:ext cx="1146543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72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1362074" y="1866900"/>
            <a:ext cx="9991725" cy="444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460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  <a:defRPr sz="18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60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  <a:defRPr sz="1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6"/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ku.ac.ae</a:t>
            </a:r>
            <a:endParaRPr sz="8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-5gNFUgMgyVXCUxjHMupcYYqo3Ua2TL/vie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LFfP2HVdP7gU4ihC0rmiLguZMh_77Dog/view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N7gla2zRtnTZbNsvfcRPzSqnYFzc6Cb/vie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X0II0dhrPO2SJ0Xw4iVNQTv4aQ1IJri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>
            <a:spLocks noGrp="1"/>
          </p:cNvSpPr>
          <p:nvPr>
            <p:ph type="ctrTitle"/>
          </p:nvPr>
        </p:nvSpPr>
        <p:spPr>
          <a:xfrm>
            <a:off x="824050" y="3787424"/>
            <a:ext cx="84927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800"/>
              <a:t>Supervisors: Dr. Naoufel Werghi - Dr. Muzammal Nasser - Dr. Maregu Asefa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800"/>
              <a:t>Examiners: Dr. Panos Liatsis - Dr. Mohammad Alsharid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br>
              <a:rPr lang="en-US" sz="1800"/>
            </a:br>
            <a:r>
              <a:rPr lang="en-US" sz="1800"/>
              <a:t>Team Members:</a:t>
            </a:r>
            <a:br>
              <a:rPr lang="en-US" sz="1800"/>
            </a:br>
            <a:r>
              <a:rPr lang="en-US" sz="1800">
                <a:solidFill>
                  <a:schemeClr val="dk1"/>
                </a:solidFill>
              </a:rPr>
              <a:t>Alanood Alharmoodi - 100053854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Rodha Alhosani - 100058376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Shaikha Alhammadi - 100058710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Yasmine Benkhelifa - 100059531</a:t>
            </a:r>
            <a:endParaRPr sz="1800"/>
          </a:p>
        </p:txBody>
      </p:sp>
      <p:sp>
        <p:nvSpPr>
          <p:cNvPr id="162" name="Google Shape;162;p1"/>
          <p:cNvSpPr txBox="1">
            <a:spLocks noGrp="1"/>
          </p:cNvSpPr>
          <p:nvPr>
            <p:ph type="body" idx="2"/>
          </p:nvPr>
        </p:nvSpPr>
        <p:spPr>
          <a:xfrm>
            <a:off x="1176655" y="351155"/>
            <a:ext cx="9838690" cy="18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</a:pPr>
            <a:r>
              <a:rPr lang="en-US"/>
              <a:t>Computer Science – SDP 1 MIDTERM PRESENTATION – FALL 2024</a:t>
            </a:r>
            <a:endParaRPr/>
          </a:p>
        </p:txBody>
      </p:sp>
      <p:sp>
        <p:nvSpPr>
          <p:cNvPr id="163" name="Google Shape;163;p1"/>
          <p:cNvSpPr txBox="1"/>
          <p:nvPr/>
        </p:nvSpPr>
        <p:spPr>
          <a:xfrm>
            <a:off x="-187650" y="2089475"/>
            <a:ext cx="125673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chemeClr val="dk2"/>
                </a:solidFill>
              </a:rPr>
              <a:t>Classroom Occupancy Monitoring and Behavior Analysis System</a:t>
            </a:r>
            <a:endParaRPr sz="3000" b="1" i="0" u="none" strike="noStrike" cap="none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bbd7ad383_0_8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Technologies Used </a:t>
            </a:r>
            <a:endParaRPr/>
          </a:p>
        </p:txBody>
      </p:sp>
      <p:sp>
        <p:nvSpPr>
          <p:cNvPr id="242" name="Google Shape;242;g31bbd7ad383_0_8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43" name="Google Shape;243;g31bbd7ad383_0_8"/>
          <p:cNvPicPr preferRelativeResize="0"/>
          <p:nvPr/>
        </p:nvPicPr>
        <p:blipFill rotWithShape="1">
          <a:blip r:embed="rId3">
            <a:alphaModFix/>
          </a:blip>
          <a:srcRect b="49889"/>
          <a:stretch/>
        </p:blipFill>
        <p:spPr>
          <a:xfrm>
            <a:off x="3319288" y="2488125"/>
            <a:ext cx="5553426" cy="1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1bbd7ad383_0_8"/>
          <p:cNvPicPr preferRelativeResize="0"/>
          <p:nvPr/>
        </p:nvPicPr>
        <p:blipFill rotWithShape="1">
          <a:blip r:embed="rId4">
            <a:alphaModFix/>
          </a:blip>
          <a:srcRect t="19469" b="4270"/>
          <a:stretch/>
        </p:blipFill>
        <p:spPr>
          <a:xfrm>
            <a:off x="3258263" y="3949125"/>
            <a:ext cx="6199425" cy="26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b79680881_0_168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Technologies Used </a:t>
            </a:r>
            <a:endParaRPr/>
          </a:p>
        </p:txBody>
      </p:sp>
      <p:sp>
        <p:nvSpPr>
          <p:cNvPr id="251" name="Google Shape;251;g31b79680881_0_168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52" name="Google Shape;252;g31b79680881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035" y="2600403"/>
            <a:ext cx="5506325" cy="35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1b79680881_0_168"/>
          <p:cNvPicPr preferRelativeResize="0"/>
          <p:nvPr/>
        </p:nvPicPr>
        <p:blipFill rotWithShape="1">
          <a:blip r:embed="rId4">
            <a:alphaModFix/>
          </a:blip>
          <a:srcRect t="15478" b="16545"/>
          <a:stretch/>
        </p:blipFill>
        <p:spPr>
          <a:xfrm>
            <a:off x="427075" y="2880825"/>
            <a:ext cx="5629950" cy="28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b79680881_0_179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Technologies Used </a:t>
            </a:r>
            <a:endParaRPr/>
          </a:p>
        </p:txBody>
      </p:sp>
      <p:sp>
        <p:nvSpPr>
          <p:cNvPr id="260" name="Google Shape;260;g31b79680881_0_179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61" name="Google Shape;261;g31b79680881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063" y="2420950"/>
            <a:ext cx="3571875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68" name="Google Shape;268;p6"/>
          <p:cNvSpPr txBox="1">
            <a:spLocks noGrp="1"/>
          </p:cNvSpPr>
          <p:nvPr>
            <p:ph type="title"/>
          </p:nvPr>
        </p:nvSpPr>
        <p:spPr>
          <a:xfrm>
            <a:off x="3508450" y="914125"/>
            <a:ext cx="47481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4000"/>
              <a:t>Data Collection</a:t>
            </a:r>
            <a:endParaRPr sz="4000"/>
          </a:p>
        </p:txBody>
      </p:sp>
      <p:sp>
        <p:nvSpPr>
          <p:cNvPr id="269" name="Google Shape;269;p6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270" name="Google Shape;270;p6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71" name="Google Shape;27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0" y="2218737"/>
            <a:ext cx="3227351" cy="242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25" y="2180400"/>
            <a:ext cx="3227351" cy="242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"/>
          <p:cNvSpPr txBox="1"/>
          <p:nvPr/>
        </p:nvSpPr>
        <p:spPr>
          <a:xfrm>
            <a:off x="3299050" y="6084875"/>
            <a:ext cx="5166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dk1"/>
                </a:solidFill>
              </a:rPr>
              <a:t>Total of videos Collected: 56 </a:t>
            </a:r>
            <a:r>
              <a:rPr lang="en-US" sz="1850" b="1">
                <a:solidFill>
                  <a:schemeClr val="dk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Videos</a:t>
            </a:r>
            <a:endParaRPr sz="1850" b="1">
              <a:solidFill>
                <a:schemeClr val="dk1"/>
              </a:solidFill>
            </a:endParaRPr>
          </a:p>
        </p:txBody>
      </p:sp>
      <p:pic>
        <p:nvPicPr>
          <p:cNvPr id="274" name="Google Shape;27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9850" y="2180400"/>
            <a:ext cx="3227351" cy="242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b79680881_0_214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81" name="Google Shape;281;g31b79680881_0_214"/>
          <p:cNvSpPr txBox="1">
            <a:spLocks noGrp="1"/>
          </p:cNvSpPr>
          <p:nvPr>
            <p:ph type="title"/>
          </p:nvPr>
        </p:nvSpPr>
        <p:spPr>
          <a:xfrm>
            <a:off x="3721938" y="605800"/>
            <a:ext cx="47481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700"/>
              <a:t>Data Collection</a:t>
            </a:r>
            <a:endParaRPr sz="3700"/>
          </a:p>
        </p:txBody>
      </p:sp>
      <p:sp>
        <p:nvSpPr>
          <p:cNvPr id="282" name="Google Shape;282;g31b79680881_0_214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283" name="Google Shape;283;g31b79680881_0_214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84" name="Google Shape;284;g31b79680881_0_214"/>
          <p:cNvPicPr preferRelativeResize="0"/>
          <p:nvPr/>
        </p:nvPicPr>
        <p:blipFill rotWithShape="1">
          <a:blip r:embed="rId3">
            <a:alphaModFix/>
          </a:blip>
          <a:srcRect l="7508" t="14451" r="10167" b="13111"/>
          <a:stretch/>
        </p:blipFill>
        <p:spPr>
          <a:xfrm>
            <a:off x="3722888" y="1387913"/>
            <a:ext cx="4223227" cy="10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31b79680881_0_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263" y="2658525"/>
            <a:ext cx="2627350" cy="26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1b79680881_0_214"/>
          <p:cNvPicPr preferRelativeResize="0"/>
          <p:nvPr/>
        </p:nvPicPr>
        <p:blipFill rotWithShape="1">
          <a:blip r:embed="rId5">
            <a:alphaModFix/>
          </a:blip>
          <a:srcRect r="9755"/>
          <a:stretch/>
        </p:blipFill>
        <p:spPr>
          <a:xfrm>
            <a:off x="9077675" y="2581500"/>
            <a:ext cx="2440600" cy="270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1b79680881_0_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25" y="2658525"/>
            <a:ext cx="2627350" cy="2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1b79680881_0_214"/>
          <p:cNvSpPr txBox="1"/>
          <p:nvPr/>
        </p:nvSpPr>
        <p:spPr>
          <a:xfrm>
            <a:off x="3251063" y="5885725"/>
            <a:ext cx="5166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dk1"/>
                </a:solidFill>
              </a:rPr>
              <a:t>Total of data Collected: </a:t>
            </a:r>
            <a:r>
              <a:rPr lang="en-US" sz="1850" b="1">
                <a:solidFill>
                  <a:schemeClr val="dk1"/>
                </a:solidFill>
                <a:highlight>
                  <a:schemeClr val="accent5"/>
                </a:highlight>
              </a:rPr>
              <a:t>1204</a:t>
            </a:r>
            <a:endParaRPr sz="1850" b="1">
              <a:solidFill>
                <a:schemeClr val="dk1"/>
              </a:solidFill>
              <a:highlight>
                <a:schemeClr val="accent5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aa4909631_0_0"/>
          <p:cNvSpPr txBox="1">
            <a:spLocks noGrp="1"/>
          </p:cNvSpPr>
          <p:nvPr>
            <p:ph type="title"/>
          </p:nvPr>
        </p:nvSpPr>
        <p:spPr>
          <a:xfrm>
            <a:off x="0" y="574250"/>
            <a:ext cx="121920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600"/>
              <a:t>Dataset Split</a:t>
            </a:r>
            <a:endParaRPr sz="4600"/>
          </a:p>
        </p:txBody>
      </p:sp>
      <p:sp>
        <p:nvSpPr>
          <p:cNvPr id="295" name="Google Shape;295;g31aa4909631_0_0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96" name="Google Shape;296;g31aa4909631_0_0"/>
          <p:cNvPicPr preferRelativeResize="0"/>
          <p:nvPr/>
        </p:nvPicPr>
        <p:blipFill rotWithShape="1">
          <a:blip r:embed="rId3">
            <a:alphaModFix/>
          </a:blip>
          <a:srcRect t="12876"/>
          <a:stretch/>
        </p:blipFill>
        <p:spPr>
          <a:xfrm>
            <a:off x="856250" y="1758600"/>
            <a:ext cx="10479524" cy="46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bac5f91ba_2_2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03" name="Google Shape;303;g31bac5f91ba_2_2"/>
          <p:cNvSpPr txBox="1">
            <a:spLocks noGrp="1"/>
          </p:cNvSpPr>
          <p:nvPr>
            <p:ph type="title"/>
          </p:nvPr>
        </p:nvSpPr>
        <p:spPr>
          <a:xfrm>
            <a:off x="0" y="574250"/>
            <a:ext cx="121920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600"/>
              <a:t>Dataset Split</a:t>
            </a:r>
            <a:endParaRPr sz="4600"/>
          </a:p>
        </p:txBody>
      </p:sp>
      <p:pic>
        <p:nvPicPr>
          <p:cNvPr id="304" name="Google Shape;304;g31bac5f91ba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50" y="3697575"/>
            <a:ext cx="3804900" cy="25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1bac5f91ba_2_2"/>
          <p:cNvPicPr preferRelativeResize="0"/>
          <p:nvPr/>
        </p:nvPicPr>
        <p:blipFill rotWithShape="1">
          <a:blip r:embed="rId4">
            <a:alphaModFix/>
          </a:blip>
          <a:srcRect b="41602"/>
          <a:stretch/>
        </p:blipFill>
        <p:spPr>
          <a:xfrm>
            <a:off x="8335750" y="2863359"/>
            <a:ext cx="3358425" cy="18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1bac5f91ba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50" y="1620650"/>
            <a:ext cx="3860266" cy="18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1bac5f91ba_2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4526" y="2123275"/>
            <a:ext cx="3804901" cy="336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1bac5f91ba_2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3050" y="703142"/>
            <a:ext cx="3358425" cy="207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1bac5f91ba_2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0350" y="4778700"/>
            <a:ext cx="3323825" cy="19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bac5f91ba_0_10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16" name="Google Shape;316;g31bac5f91ba_0_10"/>
          <p:cNvSpPr txBox="1">
            <a:spLocks noGrp="1"/>
          </p:cNvSpPr>
          <p:nvPr>
            <p:ph type="title"/>
          </p:nvPr>
        </p:nvSpPr>
        <p:spPr>
          <a:xfrm>
            <a:off x="3508450" y="914125"/>
            <a:ext cx="47481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Data Augmentation</a:t>
            </a:r>
            <a:endParaRPr/>
          </a:p>
        </p:txBody>
      </p:sp>
      <p:sp>
        <p:nvSpPr>
          <p:cNvPr id="317" name="Google Shape;317;g31bac5f91ba_0_10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318" name="Google Shape;318;g31bac5f91ba_0_10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19" name="Google Shape;319;g31bac5f91b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25" y="1837375"/>
            <a:ext cx="3601874" cy="270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1bac5f91b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950" y="3302900"/>
            <a:ext cx="3863127" cy="28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1bac5f91ba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9477" y="1652425"/>
            <a:ext cx="3790126" cy="284259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1bac5f91ba_0_10"/>
          <p:cNvSpPr txBox="1"/>
          <p:nvPr/>
        </p:nvSpPr>
        <p:spPr>
          <a:xfrm>
            <a:off x="1187725" y="4544275"/>
            <a:ext cx="2096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rgbClr val="888888"/>
                </a:solidFill>
              </a:rPr>
              <a:t>Grainy</a:t>
            </a:r>
            <a:endParaRPr sz="1850" b="1">
              <a:solidFill>
                <a:srgbClr val="888888"/>
              </a:solidFill>
            </a:endParaRPr>
          </a:p>
        </p:txBody>
      </p:sp>
      <p:sp>
        <p:nvSpPr>
          <p:cNvPr id="323" name="Google Shape;323;g31bac5f91ba_0_10"/>
          <p:cNvSpPr txBox="1"/>
          <p:nvPr/>
        </p:nvSpPr>
        <p:spPr>
          <a:xfrm>
            <a:off x="4306850" y="6266825"/>
            <a:ext cx="3601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lt2"/>
                </a:solidFill>
              </a:rPr>
              <a:t>Rotated &amp; Flipped</a:t>
            </a:r>
            <a:endParaRPr sz="1850" b="1">
              <a:solidFill>
                <a:schemeClr val="lt2"/>
              </a:solidFill>
            </a:endParaRPr>
          </a:p>
        </p:txBody>
      </p:sp>
      <p:sp>
        <p:nvSpPr>
          <p:cNvPr id="324" name="Google Shape;324;g31bac5f91ba_0_10"/>
          <p:cNvSpPr txBox="1"/>
          <p:nvPr/>
        </p:nvSpPr>
        <p:spPr>
          <a:xfrm>
            <a:off x="8658275" y="4521775"/>
            <a:ext cx="31134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lt2"/>
                </a:solidFill>
              </a:rPr>
              <a:t>Low Brightness &amp; Blurred </a:t>
            </a:r>
            <a:endParaRPr sz="185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b79680881_0_226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31" name="Google Shape;331;g31b79680881_0_226"/>
          <p:cNvSpPr txBox="1">
            <a:spLocks noGrp="1"/>
          </p:cNvSpPr>
          <p:nvPr>
            <p:ph type="title"/>
          </p:nvPr>
        </p:nvSpPr>
        <p:spPr>
          <a:xfrm>
            <a:off x="3508450" y="914125"/>
            <a:ext cx="47481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500"/>
              <a:t>Data Augmentation</a:t>
            </a:r>
            <a:endParaRPr sz="3500"/>
          </a:p>
        </p:txBody>
      </p:sp>
      <p:sp>
        <p:nvSpPr>
          <p:cNvPr id="332" name="Google Shape;332;g31b79680881_0_226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333" name="Google Shape;333;g31b79680881_0_226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34" name="Google Shape;334;g31b79680881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50" y="2239900"/>
            <a:ext cx="2140324" cy="2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1b79680881_0_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800" y="2985875"/>
            <a:ext cx="2506200" cy="25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31b79680881_0_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7075" y="1619975"/>
            <a:ext cx="3183026" cy="31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1b79680881_0_226"/>
          <p:cNvSpPr txBox="1"/>
          <p:nvPr/>
        </p:nvSpPr>
        <p:spPr>
          <a:xfrm>
            <a:off x="4729150" y="5726925"/>
            <a:ext cx="2403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rgbClr val="888888"/>
                </a:solidFill>
              </a:rPr>
              <a:t>Rotated &amp; Flipped</a:t>
            </a:r>
            <a:endParaRPr sz="1850" b="1">
              <a:solidFill>
                <a:srgbClr val="888888"/>
              </a:solidFill>
            </a:endParaRPr>
          </a:p>
        </p:txBody>
      </p:sp>
      <p:sp>
        <p:nvSpPr>
          <p:cNvPr id="338" name="Google Shape;338;g31b79680881_0_226"/>
          <p:cNvSpPr txBox="1"/>
          <p:nvPr/>
        </p:nvSpPr>
        <p:spPr>
          <a:xfrm>
            <a:off x="8643550" y="4487350"/>
            <a:ext cx="2636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rgbClr val="888888"/>
                </a:solidFill>
              </a:rPr>
              <a:t>Blurred &amp; Flipped</a:t>
            </a:r>
            <a:endParaRPr sz="1850" b="1">
              <a:solidFill>
                <a:srgbClr val="888888"/>
              </a:solidFill>
            </a:endParaRPr>
          </a:p>
        </p:txBody>
      </p:sp>
      <p:sp>
        <p:nvSpPr>
          <p:cNvPr id="339" name="Google Shape;339;g31b79680881_0_226"/>
          <p:cNvSpPr txBox="1"/>
          <p:nvPr/>
        </p:nvSpPr>
        <p:spPr>
          <a:xfrm>
            <a:off x="1095813" y="5236675"/>
            <a:ext cx="2217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lt2"/>
                </a:solidFill>
              </a:rPr>
              <a:t>Rotated</a:t>
            </a:r>
            <a:endParaRPr sz="185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46" name="Google Shape;346;p8"/>
          <p:cNvSpPr txBox="1">
            <a:spLocks noGrp="1"/>
          </p:cNvSpPr>
          <p:nvPr>
            <p:ph type="title"/>
          </p:nvPr>
        </p:nvSpPr>
        <p:spPr>
          <a:xfrm>
            <a:off x="61425" y="447675"/>
            <a:ext cx="12025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Model Configuration with data.yaml</a:t>
            </a:r>
            <a:endParaRPr/>
          </a:p>
        </p:txBody>
      </p:sp>
      <p:sp>
        <p:nvSpPr>
          <p:cNvPr id="347" name="Google Shape;347;p8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348" name="Google Shape;348;p8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49" name="Google Shape;3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550" y="1915025"/>
            <a:ext cx="3929325" cy="36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"/>
          <p:cNvSpPr txBox="1"/>
          <p:nvPr/>
        </p:nvSpPr>
        <p:spPr>
          <a:xfrm>
            <a:off x="839050" y="5830575"/>
            <a:ext cx="9858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</a:rPr>
              <a:t>The classes listed in data.yaml guide the annotation process</a:t>
            </a:r>
            <a:endParaRPr sz="1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SDP 1 Midterm Presentation</a:t>
            </a:r>
            <a:endParaRPr/>
          </a:p>
        </p:txBody>
      </p:sp>
      <p:sp>
        <p:nvSpPr>
          <p:cNvPr id="170" name="Google Shape;170;p2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730254" y="982979"/>
            <a:ext cx="2327906" cy="2251927"/>
          </a:xfrm>
          <a:prstGeom prst="rect">
            <a:avLst/>
          </a:prstGeom>
          <a:solidFill>
            <a:srgbClr val="1947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Content</a:t>
            </a:r>
            <a:endParaRPr sz="1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_____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3593025" y="982977"/>
            <a:ext cx="7528500" cy="5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 i="0" u="none" strike="noStrike" cap="none">
                <a:solidFill>
                  <a:srgbClr val="000000"/>
                </a:solidFill>
              </a:rPr>
              <a:t>Introduction 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/>
              <a:t>Problem Statement</a:t>
            </a:r>
            <a:r>
              <a:rPr lang="en-US" sz="2040" b="1" i="0" u="none" strike="noStrike" cap="none">
                <a:solidFill>
                  <a:srgbClr val="000000"/>
                </a:solidFill>
              </a:rPr>
              <a:t> and Objectives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 i="0" u="none" strike="noStrike" cap="none">
                <a:solidFill>
                  <a:srgbClr val="000000"/>
                </a:solidFill>
              </a:rPr>
              <a:t>Motivation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 i="0" u="none" strike="noStrike" cap="none">
                <a:solidFill>
                  <a:schemeClr val="dk1"/>
                </a:solidFill>
              </a:rPr>
              <a:t>Requirements 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 i="0" u="none" strike="noStrike" cap="none">
                <a:solidFill>
                  <a:srgbClr val="000000"/>
                </a:solidFill>
              </a:rPr>
              <a:t>Methodology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 i="0" u="none" strike="noStrike" cap="none">
                <a:solidFill>
                  <a:srgbClr val="000000"/>
                </a:solidFill>
              </a:rPr>
              <a:t>Technologies Used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 i="0" u="none" strike="noStrike" cap="none">
                <a:solidFill>
                  <a:srgbClr val="000000"/>
                </a:solidFill>
              </a:rPr>
              <a:t>Data Protocol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/>
              <a:t>Model Training Process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/>
              <a:t>Evaluation Metrics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/>
              <a:t>Model Output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/>
              <a:t>Challenges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 i="0" u="none" strike="noStrike" cap="none">
                <a:solidFill>
                  <a:srgbClr val="000000"/>
                </a:solidFill>
              </a:rPr>
              <a:t>Next Steps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5232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•"/>
            </a:pPr>
            <a:r>
              <a:rPr lang="en-US" sz="2040" b="1" i="0" u="none" strike="noStrike" cap="none">
                <a:solidFill>
                  <a:srgbClr val="000000"/>
                </a:solidFill>
              </a:rPr>
              <a:t>Conclusion </a:t>
            </a:r>
            <a:endParaRPr sz="2040" b="1" i="0" u="none" strike="noStrike" cap="none">
              <a:solidFill>
                <a:srgbClr val="000000"/>
              </a:solidFill>
            </a:endParaRPr>
          </a:p>
          <a:p>
            <a:pPr marL="571500" marR="0" lvl="0" indent="-39370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40"/>
              <a:buFont typeface="Arial"/>
              <a:buNone/>
            </a:pPr>
            <a:endParaRPr sz="204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3" name="Google Shape;173;p2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b56da7d45_0_31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57" name="Google Shape;357;g31b56da7d45_0_31"/>
          <p:cNvSpPr txBox="1">
            <a:spLocks noGrp="1"/>
          </p:cNvSpPr>
          <p:nvPr>
            <p:ph type="title"/>
          </p:nvPr>
        </p:nvSpPr>
        <p:spPr>
          <a:xfrm>
            <a:off x="61425" y="447675"/>
            <a:ext cx="12025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800"/>
              <a:t>Data Annotation Using MakeSense </a:t>
            </a:r>
            <a:endParaRPr sz="3800"/>
          </a:p>
        </p:txBody>
      </p:sp>
      <p:sp>
        <p:nvSpPr>
          <p:cNvPr id="358" name="Google Shape;358;g31b56da7d45_0_31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359" name="Google Shape;359;g31b56da7d45_0_31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60" name="Google Shape;360;g31b56da7d45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925" y="2379175"/>
            <a:ext cx="2619325" cy="36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31b56da7d45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225" y="2551025"/>
            <a:ext cx="5898476" cy="32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7BA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b56da7d45_0_67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68" name="Google Shape;368;g31b56da7d45_0_67"/>
          <p:cNvSpPr/>
          <p:nvPr/>
        </p:nvSpPr>
        <p:spPr>
          <a:xfrm>
            <a:off x="1218883" y="2303036"/>
            <a:ext cx="9754200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>
                <a:solidFill>
                  <a:schemeClr val="lt1"/>
                </a:solidFill>
              </a:rPr>
              <a:t>Model Training Process</a:t>
            </a:r>
            <a:endParaRPr sz="1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______________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69" name="Google Shape;369;g31b56da7d45_0_67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370" name="Google Shape;370;g31b56da7d45_0_67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b56da7d45_0_89"/>
          <p:cNvSpPr txBox="1">
            <a:spLocks noGrp="1"/>
          </p:cNvSpPr>
          <p:nvPr>
            <p:ph type="title"/>
          </p:nvPr>
        </p:nvSpPr>
        <p:spPr>
          <a:xfrm>
            <a:off x="1100099" y="531650"/>
            <a:ext cx="9991800" cy="111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Model Selection</a:t>
            </a:r>
            <a:endParaRPr sz="4600"/>
          </a:p>
        </p:txBody>
      </p:sp>
      <p:sp>
        <p:nvSpPr>
          <p:cNvPr id="377" name="Google Shape;377;g31b56da7d45_0_89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78" name="Google Shape;378;g31b56da7d45_0_89"/>
          <p:cNvPicPr preferRelativeResize="0"/>
          <p:nvPr/>
        </p:nvPicPr>
        <p:blipFill rotWithShape="1">
          <a:blip r:embed="rId3">
            <a:alphaModFix/>
          </a:blip>
          <a:srcRect l="1720" r="8673" b="29780"/>
          <a:stretch/>
        </p:blipFill>
        <p:spPr>
          <a:xfrm>
            <a:off x="693113" y="2333891"/>
            <a:ext cx="3491249" cy="174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1b56da7d45_0_89"/>
          <p:cNvPicPr preferRelativeResize="0"/>
          <p:nvPr/>
        </p:nvPicPr>
        <p:blipFill rotWithShape="1">
          <a:blip r:embed="rId4">
            <a:alphaModFix/>
          </a:blip>
          <a:srcRect l="26338" t="18199" r="24703" b="17673"/>
          <a:stretch/>
        </p:blipFill>
        <p:spPr>
          <a:xfrm>
            <a:off x="7577267" y="2333875"/>
            <a:ext cx="4372870" cy="210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1b56da7d45_0_89"/>
          <p:cNvPicPr preferRelativeResize="0"/>
          <p:nvPr/>
        </p:nvPicPr>
        <p:blipFill rotWithShape="1">
          <a:blip r:embed="rId5">
            <a:alphaModFix/>
          </a:blip>
          <a:srcRect t="24534" b="17325"/>
          <a:stretch/>
        </p:blipFill>
        <p:spPr>
          <a:xfrm>
            <a:off x="2972633" y="4815022"/>
            <a:ext cx="5110217" cy="109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b56da7d45_0_96"/>
          <p:cNvSpPr txBox="1">
            <a:spLocks noGrp="1"/>
          </p:cNvSpPr>
          <p:nvPr>
            <p:ph type="title"/>
          </p:nvPr>
        </p:nvSpPr>
        <p:spPr>
          <a:xfrm>
            <a:off x="1100099" y="1015050"/>
            <a:ext cx="9991800" cy="111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Parameters for Effective Model Learning</a:t>
            </a:r>
            <a:endParaRPr/>
          </a:p>
        </p:txBody>
      </p:sp>
      <p:sp>
        <p:nvSpPr>
          <p:cNvPr id="387" name="Google Shape;387;g31b56da7d45_0_96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88" name="Google Shape;388;g31b56da7d45_0_96"/>
          <p:cNvPicPr preferRelativeResize="0"/>
          <p:nvPr/>
        </p:nvPicPr>
        <p:blipFill rotWithShape="1">
          <a:blip r:embed="rId3">
            <a:alphaModFix/>
          </a:blip>
          <a:srcRect r="-1030"/>
          <a:stretch/>
        </p:blipFill>
        <p:spPr>
          <a:xfrm>
            <a:off x="91500" y="3352800"/>
            <a:ext cx="12009001" cy="23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b56da7d45_1_3"/>
          <p:cNvSpPr txBox="1">
            <a:spLocks noGrp="1"/>
          </p:cNvSpPr>
          <p:nvPr>
            <p:ph type="title"/>
          </p:nvPr>
        </p:nvSpPr>
        <p:spPr>
          <a:xfrm>
            <a:off x="1181849" y="542925"/>
            <a:ext cx="9991800" cy="111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Workflow</a:t>
            </a:r>
            <a:endParaRPr/>
          </a:p>
        </p:txBody>
      </p:sp>
      <p:sp>
        <p:nvSpPr>
          <p:cNvPr id="395" name="Google Shape;395;g31b56da7d45_1_3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96" name="Google Shape;396;g31b56da7d45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00" y="1775575"/>
            <a:ext cx="11328790" cy="4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BA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b82c4ba3e_0_25"/>
          <p:cNvSpPr txBox="1">
            <a:spLocks noGrp="1"/>
          </p:cNvSpPr>
          <p:nvPr>
            <p:ph type="title"/>
          </p:nvPr>
        </p:nvSpPr>
        <p:spPr>
          <a:xfrm>
            <a:off x="838200" y="1660738"/>
            <a:ext cx="10515600" cy="285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Metrics Used in Training</a:t>
            </a:r>
            <a:endParaRPr/>
          </a:p>
        </p:txBody>
      </p:sp>
      <p:sp>
        <p:nvSpPr>
          <p:cNvPr id="403" name="Google Shape;403;g31b82c4ba3e_0_25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b82c4ba3e_0_5"/>
          <p:cNvSpPr txBox="1">
            <a:spLocks noGrp="1"/>
          </p:cNvSpPr>
          <p:nvPr>
            <p:ph type="title"/>
          </p:nvPr>
        </p:nvSpPr>
        <p:spPr>
          <a:xfrm>
            <a:off x="1100099" y="0"/>
            <a:ext cx="9991800" cy="111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Confusion Matrix </a:t>
            </a:r>
            <a:endParaRPr/>
          </a:p>
        </p:txBody>
      </p:sp>
      <p:sp>
        <p:nvSpPr>
          <p:cNvPr id="410" name="Google Shape;410;g31b82c4ba3e_0_5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411" name="Google Shape;411;g31b82c4ba3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824" y="1304500"/>
            <a:ext cx="6726825" cy="575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b82c4ba3e_0_35"/>
          <p:cNvSpPr txBox="1">
            <a:spLocks noGrp="1"/>
          </p:cNvSpPr>
          <p:nvPr>
            <p:ph type="title"/>
          </p:nvPr>
        </p:nvSpPr>
        <p:spPr>
          <a:xfrm>
            <a:off x="1362099" y="112750"/>
            <a:ext cx="9991800" cy="111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Metrics </a:t>
            </a:r>
            <a:endParaRPr/>
          </a:p>
        </p:txBody>
      </p:sp>
      <p:sp>
        <p:nvSpPr>
          <p:cNvPr id="418" name="Google Shape;418;g31b82c4ba3e_0_35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419" name="Google Shape;419;g31b82c4ba3e_0_35"/>
          <p:cNvPicPr preferRelativeResize="0"/>
          <p:nvPr/>
        </p:nvPicPr>
        <p:blipFill rotWithShape="1">
          <a:blip r:embed="rId3">
            <a:alphaModFix/>
          </a:blip>
          <a:srcRect t="8617"/>
          <a:stretch/>
        </p:blipFill>
        <p:spPr>
          <a:xfrm>
            <a:off x="2430413" y="1434150"/>
            <a:ext cx="7855175" cy="52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b82c4ba3e_0_135"/>
          <p:cNvSpPr txBox="1">
            <a:spLocks noGrp="1"/>
          </p:cNvSpPr>
          <p:nvPr>
            <p:ph type="title"/>
          </p:nvPr>
        </p:nvSpPr>
        <p:spPr>
          <a:xfrm>
            <a:off x="1285586" y="203200"/>
            <a:ext cx="9991800" cy="111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Confusion Matrix</a:t>
            </a:r>
            <a:endParaRPr/>
          </a:p>
        </p:txBody>
      </p:sp>
      <p:sp>
        <p:nvSpPr>
          <p:cNvPr id="426" name="Google Shape;426;g31b82c4ba3e_0_135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427" name="Google Shape;427;g31b82c4ba3e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888" y="1317700"/>
            <a:ext cx="7258225" cy="54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b82c4ba3e_0_143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800" cy="111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F1 Confidence Curve</a:t>
            </a:r>
            <a:endParaRPr/>
          </a:p>
        </p:txBody>
      </p:sp>
      <p:sp>
        <p:nvSpPr>
          <p:cNvPr id="434" name="Google Shape;434;g31b82c4ba3e_0_143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35" name="Google Shape;435;g31b82c4ba3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275" y="1721325"/>
            <a:ext cx="7345454" cy="489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7BA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2915287" y="2303036"/>
            <a:ext cx="6361426" cy="225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______________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181" name="Google Shape;181;p3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b82c4ba3e_0_159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800" cy="111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- Recall Curve</a:t>
            </a:r>
            <a:endParaRPr/>
          </a:p>
        </p:txBody>
      </p:sp>
      <p:sp>
        <p:nvSpPr>
          <p:cNvPr id="442" name="Google Shape;442;g31b82c4ba3e_0_159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443" name="Google Shape;443;g31b82c4ba3e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275" y="1743450"/>
            <a:ext cx="7345454" cy="489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7BA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bf692bc36_2_5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49" name="Google Shape;449;g31bf692bc36_2_5"/>
          <p:cNvSpPr/>
          <p:nvPr/>
        </p:nvSpPr>
        <p:spPr>
          <a:xfrm>
            <a:off x="2915287" y="2303036"/>
            <a:ext cx="6361500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 b="1">
                <a:solidFill>
                  <a:schemeClr val="lt1"/>
                </a:solidFill>
              </a:rPr>
              <a:t>Model Output </a:t>
            </a:r>
            <a:endParaRPr sz="80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______________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31bf692bc36_2_5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451" name="Google Shape;451;g31bf692bc36_2_5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58" name="Google Shape;458;p11"/>
          <p:cNvSpPr txBox="1">
            <a:spLocks noGrp="1"/>
          </p:cNvSpPr>
          <p:nvPr>
            <p:ph type="title"/>
          </p:nvPr>
        </p:nvSpPr>
        <p:spPr>
          <a:xfrm>
            <a:off x="736100" y="678350"/>
            <a:ext cx="99918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39"/>
              <a:buFont typeface="Arial"/>
              <a:buNone/>
            </a:pPr>
            <a:r>
              <a:rPr lang="en-US" sz="3939"/>
              <a:t>Results</a:t>
            </a:r>
            <a:endParaRPr sz="3939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40"/>
              <a:buFont typeface="Arial"/>
              <a:buNone/>
            </a:pPr>
            <a:endParaRPr sz="3540"/>
          </a:p>
        </p:txBody>
      </p:sp>
      <p:sp>
        <p:nvSpPr>
          <p:cNvPr id="459" name="Google Shape;459;p11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460" name="Google Shape;460;p11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11"/>
          <p:cNvSpPr txBox="1"/>
          <p:nvPr/>
        </p:nvSpPr>
        <p:spPr>
          <a:xfrm>
            <a:off x="555650" y="1367150"/>
            <a:ext cx="10352700" cy="45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2350" b="1" i="0" u="none" strike="noStrike" cap="none">
                <a:solidFill>
                  <a:schemeClr val="dk1"/>
                </a:solidFill>
              </a:rPr>
              <a:t>Case 1: </a:t>
            </a:r>
            <a:r>
              <a:rPr lang="en-US" sz="2350" b="1">
                <a:solidFill>
                  <a:schemeClr val="dk1"/>
                </a:solidFill>
              </a:rPr>
              <a:t>Object </a:t>
            </a:r>
            <a:r>
              <a:rPr lang="en-US" sz="2350" b="1" i="0" u="none" strike="noStrike" cap="none">
                <a:solidFill>
                  <a:schemeClr val="dk1"/>
                </a:solidFill>
              </a:rPr>
              <a:t>Detection with light</a:t>
            </a:r>
            <a:endParaRPr sz="235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462" name="Google Shape;462;p11" title="Final record 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400" y="1904300"/>
            <a:ext cx="6626800" cy="47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aa4909631_1_94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69" name="Google Shape;469;g31aa4909631_1_94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470" name="Google Shape;470;g31aa4909631_1_94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g31aa4909631_1_94"/>
          <p:cNvSpPr txBox="1"/>
          <p:nvPr/>
        </p:nvSpPr>
        <p:spPr>
          <a:xfrm>
            <a:off x="555650" y="838200"/>
            <a:ext cx="103527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2350" b="1" i="0" u="none" strike="noStrike" cap="none">
                <a:solidFill>
                  <a:schemeClr val="dk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Case 2: </a:t>
            </a:r>
            <a:r>
              <a:rPr lang="en-US" sz="2350" b="1">
                <a:solidFill>
                  <a:schemeClr val="dk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Object</a:t>
            </a:r>
            <a:r>
              <a:rPr lang="en-US" sz="2350" b="1" i="0" u="none" strike="noStrike" cap="none">
                <a:solidFill>
                  <a:schemeClr val="dk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 Detection with</a:t>
            </a:r>
            <a:r>
              <a:rPr lang="en-US" sz="2350" b="1">
                <a:solidFill>
                  <a:schemeClr val="dk1"/>
                </a:solidFill>
              </a:rPr>
              <a:t> different angle </a:t>
            </a:r>
            <a:endParaRPr sz="235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472" name="Google Shape;472;g31aa4909631_1_94" title="Final record 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075" y="1500000"/>
            <a:ext cx="6756649" cy="50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aa4909631_1_121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79" name="Google Shape;479;g31aa4909631_1_121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480" name="Google Shape;480;g31aa4909631_1_121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1" name="Google Shape;481;g31aa4909631_1_121"/>
          <p:cNvSpPr txBox="1"/>
          <p:nvPr/>
        </p:nvSpPr>
        <p:spPr>
          <a:xfrm>
            <a:off x="555650" y="823850"/>
            <a:ext cx="103527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2350" b="1" i="0" u="none" strike="noStrike" cap="none">
                <a:solidFill>
                  <a:schemeClr val="dk1"/>
                </a:solidFill>
              </a:rPr>
              <a:t>Case 3: Restricted area with light</a:t>
            </a:r>
            <a:endParaRPr sz="235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482" name="Google Shape;482;g31aa4909631_1_121" title="Final record 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275" y="1435775"/>
            <a:ext cx="7238900" cy="5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aa4909631_1_137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89" name="Google Shape;489;g31aa4909631_1_137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490" name="Google Shape;490;g31aa4909631_1_137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31aa4909631_1_137"/>
          <p:cNvSpPr txBox="1"/>
          <p:nvPr/>
        </p:nvSpPr>
        <p:spPr>
          <a:xfrm>
            <a:off x="555650" y="802300"/>
            <a:ext cx="103527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4: Restricted area without light</a:t>
            </a:r>
            <a:endParaRPr sz="185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2" name="Google Shape;492;g31aa4909631_1_137" title="Final record 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926" y="1401275"/>
            <a:ext cx="7266674" cy="53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b82c4ba3e_0_99"/>
          <p:cNvSpPr txBox="1">
            <a:spLocks noGrp="1"/>
          </p:cNvSpPr>
          <p:nvPr>
            <p:ph type="title"/>
          </p:nvPr>
        </p:nvSpPr>
        <p:spPr>
          <a:xfrm>
            <a:off x="6216775" y="2478675"/>
            <a:ext cx="4590300" cy="199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Logging: CSV Output for Detection Alerts</a:t>
            </a:r>
            <a:endParaRPr/>
          </a:p>
        </p:txBody>
      </p:sp>
      <p:sp>
        <p:nvSpPr>
          <p:cNvPr id="499" name="Google Shape;499;g31b82c4ba3e_0_99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500" name="Google Shape;500;g31b82c4ba3e_0_99"/>
          <p:cNvPicPr preferRelativeResize="0"/>
          <p:nvPr/>
        </p:nvPicPr>
        <p:blipFill rotWithShape="1">
          <a:blip r:embed="rId3">
            <a:alphaModFix/>
          </a:blip>
          <a:srcRect t="17918"/>
          <a:stretch/>
        </p:blipFill>
        <p:spPr>
          <a:xfrm>
            <a:off x="982025" y="663625"/>
            <a:ext cx="4340375" cy="61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31b82c4ba3e_0_99"/>
          <p:cNvSpPr/>
          <p:nvPr/>
        </p:nvSpPr>
        <p:spPr>
          <a:xfrm>
            <a:off x="1758175" y="6374100"/>
            <a:ext cx="1152300" cy="483900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b82c4ba3e_0_109"/>
          <p:cNvSpPr txBox="1">
            <a:spLocks noGrp="1"/>
          </p:cNvSpPr>
          <p:nvPr>
            <p:ph type="title"/>
          </p:nvPr>
        </p:nvSpPr>
        <p:spPr>
          <a:xfrm>
            <a:off x="7678775" y="2202338"/>
            <a:ext cx="4033200" cy="227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Automated Alert Folders for Unauthorized Access Incidents</a:t>
            </a:r>
            <a:endParaRPr/>
          </a:p>
        </p:txBody>
      </p:sp>
      <p:sp>
        <p:nvSpPr>
          <p:cNvPr id="508" name="Google Shape;508;g31b82c4ba3e_0_109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509" name="Google Shape;509;g31b82c4ba3e_0_109"/>
          <p:cNvPicPr preferRelativeResize="0"/>
          <p:nvPr/>
        </p:nvPicPr>
        <p:blipFill rotWithShape="1">
          <a:blip r:embed="rId3">
            <a:alphaModFix/>
          </a:blip>
          <a:srcRect l="8172"/>
          <a:stretch/>
        </p:blipFill>
        <p:spPr>
          <a:xfrm>
            <a:off x="225425" y="1609125"/>
            <a:ext cx="7190349" cy="37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31b82c4ba3e_0_109"/>
          <p:cNvSpPr/>
          <p:nvPr/>
        </p:nvSpPr>
        <p:spPr>
          <a:xfrm>
            <a:off x="4460625" y="1782050"/>
            <a:ext cx="993600" cy="244500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b9f514048_1_6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17" name="Google Shape;517;g31b9f514048_1_6"/>
          <p:cNvSpPr txBox="1">
            <a:spLocks noGrp="1"/>
          </p:cNvSpPr>
          <p:nvPr>
            <p:ph type="title"/>
          </p:nvPr>
        </p:nvSpPr>
        <p:spPr>
          <a:xfrm>
            <a:off x="1272924" y="447700"/>
            <a:ext cx="999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Performance of the Model </a:t>
            </a:r>
            <a:endParaRPr/>
          </a:p>
        </p:txBody>
      </p:sp>
      <p:pic>
        <p:nvPicPr>
          <p:cNvPr id="518" name="Google Shape;518;g31b9f514048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13" y="3076625"/>
            <a:ext cx="10113424" cy="28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7BA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25" name="Google Shape;525;p12"/>
          <p:cNvSpPr/>
          <p:nvPr/>
        </p:nvSpPr>
        <p:spPr>
          <a:xfrm>
            <a:off x="1568002" y="2303036"/>
            <a:ext cx="9055996" cy="225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</a:rPr>
              <a:t>Challenges</a:t>
            </a:r>
            <a:endParaRPr sz="1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______________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26" name="Google Shape;526;p12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527" name="Google Shape;527;p12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188" name="Google Shape;188;p4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89" name="Google Shape;189;p4"/>
          <p:cNvSpPr txBox="1">
            <a:spLocks noGrp="1"/>
          </p:cNvSpPr>
          <p:nvPr>
            <p:ph type="body" idx="1"/>
          </p:nvPr>
        </p:nvSpPr>
        <p:spPr>
          <a:xfrm>
            <a:off x="480700" y="2320400"/>
            <a:ext cx="10832400" cy="3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/>
              <a:t>Problem Statement</a:t>
            </a:r>
            <a:endParaRPr sz="2600" b="0"/>
          </a:p>
          <a:p>
            <a:pPr marL="542925" lvl="1" indent="-231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Traditional monitoring methods are error-prone and time-consuming.</a:t>
            </a:r>
            <a:endParaRPr sz="2600"/>
          </a:p>
          <a:p>
            <a:pPr marL="542925" lvl="1" indent="-231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Need for real-time, automated solutions in classrooms.</a:t>
            </a:r>
            <a:endParaRPr sz="2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Objective</a:t>
            </a:r>
            <a:endParaRPr sz="2600" b="0"/>
          </a:p>
          <a:p>
            <a:pPr marL="542925" lvl="1" indent="-231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Develop an AI-driven system to monitor classroom to detect illegal objects and alert when unauthorized access to restricted area.</a:t>
            </a:r>
            <a:endParaRPr sz="2600"/>
          </a:p>
          <a:p>
            <a:pPr marL="180975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600" b="0"/>
          </a:p>
        </p:txBody>
      </p:sp>
      <p:sp>
        <p:nvSpPr>
          <p:cNvPr id="190" name="Google Shape;190;p4"/>
          <p:cNvSpPr/>
          <p:nvPr/>
        </p:nvSpPr>
        <p:spPr>
          <a:xfrm>
            <a:off x="480697" y="1005520"/>
            <a:ext cx="7479026" cy="998857"/>
          </a:xfrm>
          <a:prstGeom prst="rect">
            <a:avLst/>
          </a:prstGeom>
          <a:solidFill>
            <a:srgbClr val="1947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Problem Statement and Objective</a:t>
            </a:r>
            <a:endParaRPr sz="14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_____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91" name="Google Shape;191;p4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3"/>
          <p:cNvSpPr txBox="1">
            <a:spLocks noGrp="1"/>
          </p:cNvSpPr>
          <p:nvPr>
            <p:ph type="title"/>
          </p:nvPr>
        </p:nvSpPr>
        <p:spPr>
          <a:xfrm>
            <a:off x="1100100" y="786147"/>
            <a:ext cx="99918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Challenges </a:t>
            </a:r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537" name="Google Shape;537;p13"/>
          <p:cNvPicPr preferRelativeResize="0"/>
          <p:nvPr/>
        </p:nvPicPr>
        <p:blipFill rotWithShape="1">
          <a:blip r:embed="rId3">
            <a:alphaModFix/>
          </a:blip>
          <a:srcRect l="23640" t="7336" r="35001" b="48034"/>
          <a:stretch/>
        </p:blipFill>
        <p:spPr>
          <a:xfrm>
            <a:off x="641025" y="1899825"/>
            <a:ext cx="3771125" cy="24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3"/>
          <p:cNvSpPr/>
          <p:nvPr/>
        </p:nvSpPr>
        <p:spPr>
          <a:xfrm>
            <a:off x="2902000" y="2528125"/>
            <a:ext cx="427200" cy="4095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9" name="Google Shape;539;p13"/>
          <p:cNvSpPr/>
          <p:nvPr/>
        </p:nvSpPr>
        <p:spPr>
          <a:xfrm>
            <a:off x="3481550" y="2610625"/>
            <a:ext cx="1478100" cy="327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650" y="3152722"/>
            <a:ext cx="3227228" cy="242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3"/>
          <p:cNvPicPr preferRelativeResize="0"/>
          <p:nvPr/>
        </p:nvPicPr>
        <p:blipFill rotWithShape="1">
          <a:blip r:embed="rId5">
            <a:alphaModFix/>
          </a:blip>
          <a:srcRect l="55615" t="38604" r="1322" b="13646"/>
          <a:stretch/>
        </p:blipFill>
        <p:spPr>
          <a:xfrm>
            <a:off x="8784175" y="1563913"/>
            <a:ext cx="2910403" cy="24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3"/>
          <p:cNvSpPr/>
          <p:nvPr/>
        </p:nvSpPr>
        <p:spPr>
          <a:xfrm>
            <a:off x="10073025" y="1931100"/>
            <a:ext cx="427200" cy="4095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3" name="Google Shape;543;p13"/>
          <p:cNvSpPr/>
          <p:nvPr/>
        </p:nvSpPr>
        <p:spPr>
          <a:xfrm rot="10800000">
            <a:off x="8512000" y="1972338"/>
            <a:ext cx="1478100" cy="327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3"/>
          <p:cNvSpPr txBox="1"/>
          <p:nvPr/>
        </p:nvSpPr>
        <p:spPr>
          <a:xfrm>
            <a:off x="700100" y="4614875"/>
            <a:ext cx="3629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lt2"/>
                </a:solidFill>
              </a:rPr>
              <a:t>Black Mug Behind a Black Bag </a:t>
            </a:r>
            <a:endParaRPr sz="1850" b="1">
              <a:solidFill>
                <a:schemeClr val="lt2"/>
              </a:solidFill>
            </a:endParaRPr>
          </a:p>
        </p:txBody>
      </p:sp>
      <p:sp>
        <p:nvSpPr>
          <p:cNvPr id="545" name="Google Shape;545;p13"/>
          <p:cNvSpPr txBox="1"/>
          <p:nvPr/>
        </p:nvSpPr>
        <p:spPr>
          <a:xfrm>
            <a:off x="5708138" y="5809025"/>
            <a:ext cx="22977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lt2"/>
                </a:solidFill>
              </a:rPr>
              <a:t>Dim Lighting </a:t>
            </a:r>
            <a:endParaRPr sz="1850" b="1">
              <a:solidFill>
                <a:schemeClr val="lt2"/>
              </a:solidFill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8915400" y="4158188"/>
            <a:ext cx="2910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lt2"/>
                </a:solidFill>
              </a:rPr>
              <a:t>Overlapping Objects </a:t>
            </a:r>
            <a:endParaRPr sz="185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aa4909631_3_8"/>
          <p:cNvSpPr txBox="1">
            <a:spLocks noGrp="1"/>
          </p:cNvSpPr>
          <p:nvPr>
            <p:ph type="title"/>
          </p:nvPr>
        </p:nvSpPr>
        <p:spPr>
          <a:xfrm>
            <a:off x="1101115" y="574240"/>
            <a:ext cx="999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Failure Cases  </a:t>
            </a:r>
            <a:endParaRPr/>
          </a:p>
        </p:txBody>
      </p:sp>
      <p:sp>
        <p:nvSpPr>
          <p:cNvPr id="553" name="Google Shape;553;g31aa4909631_3_8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54" name="Google Shape;554;g31aa4909631_3_8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555" name="Google Shape;555;g31aa4909631_3_8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556" name="Google Shape;556;g31aa4909631_3_8"/>
          <p:cNvPicPr preferRelativeResize="0"/>
          <p:nvPr/>
        </p:nvPicPr>
        <p:blipFill rotWithShape="1">
          <a:blip r:embed="rId3">
            <a:alphaModFix/>
          </a:blip>
          <a:srcRect l="7691" t="29715" r="64103" b="8441"/>
          <a:stretch/>
        </p:blipFill>
        <p:spPr>
          <a:xfrm>
            <a:off x="687100" y="2644525"/>
            <a:ext cx="2912000" cy="32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31aa4909631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050" y="2578053"/>
            <a:ext cx="3850350" cy="304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31aa4909631_3_8"/>
          <p:cNvPicPr preferRelativeResize="0"/>
          <p:nvPr/>
        </p:nvPicPr>
        <p:blipFill rotWithShape="1">
          <a:blip r:embed="rId3">
            <a:alphaModFix/>
          </a:blip>
          <a:srcRect l="65384" t="29715" r="7531" b="8441"/>
          <a:stretch/>
        </p:blipFill>
        <p:spPr>
          <a:xfrm>
            <a:off x="4135085" y="2578050"/>
            <a:ext cx="2912000" cy="334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7BA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565" name="Google Shape;565;p14"/>
          <p:cNvSpPr/>
          <p:nvPr/>
        </p:nvSpPr>
        <p:spPr>
          <a:xfrm>
            <a:off x="1951629" y="2303036"/>
            <a:ext cx="8288741" cy="225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</a:rPr>
              <a:t>Next Steps</a:t>
            </a:r>
            <a:endParaRPr sz="1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______________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66" name="Google Shape;566;p14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567" name="Google Shape;567;p14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1bf692bc36_2_30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74" name="Google Shape;574;g31bf692bc36_2_30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575" name="Google Shape;575;g31bf692bc36_2_30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576" name="Google Shape;576;g31bf692bc36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9350"/>
            <a:ext cx="11887201" cy="49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7BA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8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82" name="Google Shape;582;p18"/>
          <p:cNvSpPr/>
          <p:nvPr/>
        </p:nvSpPr>
        <p:spPr>
          <a:xfrm>
            <a:off x="1951629" y="2303036"/>
            <a:ext cx="8288700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</a:rPr>
              <a:t>Conclusion </a:t>
            </a:r>
            <a:endParaRPr sz="1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______________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83" name="Google Shape;583;p18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584" name="Google Shape;584;p18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0697" y="1005520"/>
            <a:ext cx="7479000" cy="999000"/>
          </a:xfrm>
          <a:prstGeom prst="rect">
            <a:avLst/>
          </a:prstGeom>
          <a:solidFill>
            <a:srgbClr val="1947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Motivation </a:t>
            </a:r>
            <a:endParaRPr sz="14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_____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480700" y="2366075"/>
            <a:ext cx="10909500" cy="3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➔"/>
            </a:pPr>
            <a:r>
              <a:rPr lang="en-US" sz="3300" i="0" u="none" strike="noStrike" cap="none">
                <a:solidFill>
                  <a:schemeClr val="dk1"/>
                </a:solidFill>
              </a:rPr>
              <a:t>Create a safe, efficient classroom environment.</a:t>
            </a:r>
            <a:endParaRPr sz="3300" i="0" u="none" strike="noStrike" cap="none">
              <a:solidFill>
                <a:schemeClr val="dk1"/>
              </a:solidFill>
            </a:endParaRPr>
          </a:p>
          <a:p>
            <a:pPr marL="457200" marR="0" lvl="0" indent="-438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➔"/>
            </a:pPr>
            <a:r>
              <a:rPr lang="en-US" sz="3300" i="0" u="none" strike="noStrike" cap="none">
                <a:solidFill>
                  <a:schemeClr val="dk1"/>
                </a:solidFill>
              </a:rPr>
              <a:t>Detect illegal objects (</a:t>
            </a:r>
            <a:r>
              <a:rPr lang="en-US" sz="3300">
                <a:solidFill>
                  <a:schemeClr val="dk1"/>
                </a:solidFill>
              </a:rPr>
              <a:t>cups, </a:t>
            </a:r>
            <a:r>
              <a:rPr lang="en-US" sz="3300" i="0" u="none" strike="noStrike" cap="none">
                <a:solidFill>
                  <a:schemeClr val="dk1"/>
                </a:solidFill>
              </a:rPr>
              <a:t>mugs, bottles).</a:t>
            </a:r>
            <a:endParaRPr sz="3300" i="0" u="none" strike="noStrike" cap="none">
              <a:solidFill>
                <a:schemeClr val="dk1"/>
              </a:solidFill>
            </a:endParaRPr>
          </a:p>
          <a:p>
            <a:pPr marL="457200" marR="0" lvl="0" indent="-438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➔"/>
            </a:pPr>
            <a:r>
              <a:rPr lang="en-US" sz="3300" i="0" u="none" strike="noStrike" cap="none">
                <a:solidFill>
                  <a:schemeClr val="dk1"/>
                </a:solidFill>
              </a:rPr>
              <a:t>Notify unauthorized access in restricted areas.</a:t>
            </a:r>
            <a:endParaRPr sz="3300" i="0" u="none" strike="noStrike" cap="none">
              <a:solidFill>
                <a:schemeClr val="dk1"/>
              </a:solidFill>
            </a:endParaRPr>
          </a:p>
          <a:p>
            <a:pPr marL="457200" marR="0" lvl="0" indent="-438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➔"/>
            </a:pPr>
            <a:r>
              <a:rPr lang="en-US" sz="3300" i="0" u="none" strike="noStrike" cap="none">
                <a:solidFill>
                  <a:schemeClr val="dk1"/>
                </a:solidFill>
              </a:rPr>
              <a:t>Reduce reliance on manual labor.</a:t>
            </a:r>
            <a:endParaRPr sz="33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0" name="Google Shape;200;p5"/>
          <p:cNvSpPr txBox="1">
            <a:spLocks noGrp="1"/>
          </p:cNvSpPr>
          <p:nvPr>
            <p:ph type="dt" idx="10"/>
          </p:nvPr>
        </p:nvSpPr>
        <p:spPr>
          <a:xfrm>
            <a:off x="808672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7BA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8" name="Google Shape;208;p7"/>
          <p:cNvSpPr/>
          <p:nvPr/>
        </p:nvSpPr>
        <p:spPr>
          <a:xfrm>
            <a:off x="1218883" y="2303036"/>
            <a:ext cx="9754233" cy="225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>
                <a:solidFill>
                  <a:schemeClr val="lt1"/>
                </a:solidFill>
              </a:rPr>
              <a:t>Requirements</a:t>
            </a:r>
            <a:endParaRPr sz="1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______________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09" name="Google Shape;209;p7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210" name="Google Shape;210;p7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aa4909631_2_18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Functional Requirements</a:t>
            </a:r>
            <a:endParaRPr/>
          </a:p>
        </p:txBody>
      </p:sp>
      <p:sp>
        <p:nvSpPr>
          <p:cNvPr id="217" name="Google Shape;217;g31aa4909631_2_18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18" name="Google Shape;218;g31aa4909631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700"/>
            <a:ext cx="11887201" cy="4035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bbd7ad383_0_17"/>
          <p:cNvSpPr txBox="1">
            <a:spLocks noGrp="1"/>
          </p:cNvSpPr>
          <p:nvPr>
            <p:ph type="title"/>
          </p:nvPr>
        </p:nvSpPr>
        <p:spPr>
          <a:xfrm>
            <a:off x="1362074" y="542925"/>
            <a:ext cx="999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Non-Functional Requirements</a:t>
            </a:r>
            <a:endParaRPr/>
          </a:p>
        </p:txBody>
      </p:sp>
      <p:sp>
        <p:nvSpPr>
          <p:cNvPr id="225" name="Google Shape;225;g31bbd7ad383_0_17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26" name="Google Shape;226;g31bbd7ad38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950" y="2233175"/>
            <a:ext cx="10550000" cy="37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7BA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bbd7ad383_0_0"/>
          <p:cNvSpPr txBox="1">
            <a:spLocks noGrp="1"/>
          </p:cNvSpPr>
          <p:nvPr>
            <p:ph type="sldNum" idx="12"/>
          </p:nvPr>
        </p:nvSpPr>
        <p:spPr>
          <a:xfrm>
            <a:off x="11563349" y="203200"/>
            <a:ext cx="523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3" name="Google Shape;233;g31bbd7ad383_0_0"/>
          <p:cNvSpPr/>
          <p:nvPr/>
        </p:nvSpPr>
        <p:spPr>
          <a:xfrm>
            <a:off x="1218883" y="2303036"/>
            <a:ext cx="9754200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</a:rPr>
              <a:t>Methodology</a:t>
            </a:r>
            <a:endParaRPr sz="1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</a:rPr>
              <a:t>______________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34" name="Google Shape;234;g31bbd7ad383_0_0"/>
          <p:cNvSpPr txBox="1">
            <a:spLocks noGrp="1"/>
          </p:cNvSpPr>
          <p:nvPr>
            <p:ph type="dt" idx="10"/>
          </p:nvPr>
        </p:nvSpPr>
        <p:spPr>
          <a:xfrm>
            <a:off x="8097075" y="241283"/>
            <a:ext cx="1733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 Dec 2024</a:t>
            </a:r>
            <a:endParaRPr/>
          </a:p>
        </p:txBody>
      </p:sp>
      <p:sp>
        <p:nvSpPr>
          <p:cNvPr id="235" name="Google Shape;235;g31bbd7ad383_0_0"/>
          <p:cNvSpPr txBox="1">
            <a:spLocks noGrp="1"/>
          </p:cNvSpPr>
          <p:nvPr>
            <p:ph type="dt" idx="10"/>
          </p:nvPr>
        </p:nvSpPr>
        <p:spPr>
          <a:xfrm>
            <a:off x="3832625" y="241275"/>
            <a:ext cx="31134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Classroom Occupancy Monitoring and Behavior Analysis System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U Theme">
  <a:themeElements>
    <a:clrScheme name="KU">
      <a:dk1>
        <a:srgbClr val="000000"/>
      </a:dk1>
      <a:lt1>
        <a:srgbClr val="FFFFFF"/>
      </a:lt1>
      <a:dk2>
        <a:srgbClr val="0047BA"/>
      </a:dk2>
      <a:lt2>
        <a:srgbClr val="96969A"/>
      </a:lt2>
      <a:accent1>
        <a:srgbClr val="00CE7C"/>
      </a:accent1>
      <a:accent2>
        <a:srgbClr val="E53E51"/>
      </a:accent2>
      <a:accent3>
        <a:srgbClr val="84DADE"/>
      </a:accent3>
      <a:accent4>
        <a:srgbClr val="4C3041"/>
      </a:accent4>
      <a:accent5>
        <a:srgbClr val="F5CE3E"/>
      </a:accent5>
      <a:accent6>
        <a:srgbClr val="D0CFC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</Words>
  <Application>Microsoft Office PowerPoint</Application>
  <PresentationFormat>Widescreen</PresentationFormat>
  <Paragraphs>228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Times New Roman</vt:lpstr>
      <vt:lpstr>KU Theme</vt:lpstr>
      <vt:lpstr>Supervisors: Dr. Naoufel Werghi - Dr. Muzammal Nasser - Dr. Maregu Asefa Examiners: Dr. Panos Liatsis - Dr. Mohammad Alsharid  Team Members: Alanood Alharmoodi - 100053854 Rodha Alhosani - 100058376 Shaikha Alhammadi - 100058710 Yasmine Benkhelifa - 100059531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Requirements</vt:lpstr>
      <vt:lpstr>Non-Functional Requirements</vt:lpstr>
      <vt:lpstr>PowerPoint Presentation</vt:lpstr>
      <vt:lpstr>Technologies Used </vt:lpstr>
      <vt:lpstr>Technologies Used </vt:lpstr>
      <vt:lpstr>Technologies Used </vt:lpstr>
      <vt:lpstr>Data Collection</vt:lpstr>
      <vt:lpstr>Data Collection</vt:lpstr>
      <vt:lpstr>Dataset Split</vt:lpstr>
      <vt:lpstr>Dataset Split</vt:lpstr>
      <vt:lpstr>Data Augmentation</vt:lpstr>
      <vt:lpstr>Data Augmentation</vt:lpstr>
      <vt:lpstr>Model Configuration with data.yaml</vt:lpstr>
      <vt:lpstr>Data Annotation Using MakeSense </vt:lpstr>
      <vt:lpstr>PowerPoint Presentation</vt:lpstr>
      <vt:lpstr>Model Selection</vt:lpstr>
      <vt:lpstr>Training Parameters for Effective Model Learning</vt:lpstr>
      <vt:lpstr>Training Workflow</vt:lpstr>
      <vt:lpstr>Evaluation Metrics Used in Training</vt:lpstr>
      <vt:lpstr>Confusion Matrix </vt:lpstr>
      <vt:lpstr>Evaluation Metrics </vt:lpstr>
      <vt:lpstr>Confusion Matrix</vt:lpstr>
      <vt:lpstr>F1 Confidence Curve</vt:lpstr>
      <vt:lpstr>Precision - Recall Curve</vt:lpstr>
      <vt:lpstr>PowerPoint Presentation</vt:lpstr>
      <vt:lpstr>Results </vt:lpstr>
      <vt:lpstr>PowerPoint Presentation</vt:lpstr>
      <vt:lpstr>PowerPoint Presentation</vt:lpstr>
      <vt:lpstr>PowerPoint Presentation</vt:lpstr>
      <vt:lpstr>Data Logging: CSV Output for Detection Alerts</vt:lpstr>
      <vt:lpstr>Automated Alert Folders for Unauthorized Access Incidents</vt:lpstr>
      <vt:lpstr>Performance of the Model </vt:lpstr>
      <vt:lpstr>PowerPoint Presentation</vt:lpstr>
      <vt:lpstr>Challenges </vt:lpstr>
      <vt:lpstr>Failure Cases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Supervisors: Dr. Naoufel Werghi - Dr. Muzammal Nasser - Dr. Maregu Asefa Examiners: Dr. Panos Liatsis - Dr. Mohammad Alsharid  Team Members: Alanood Alharmoodi - 100053854 Rodha Alhosani - 100058376 Shaikha Alhammadi - 100058710 Yasmine Benkhelifa - 100059531</dc:title>
  <dc:creator>Majed Almansoori</dc:creator>
  <cp:lastModifiedBy>Yasmine Mourad Mohamed Nabil Benkhelifa</cp:lastModifiedBy>
  <cp:revision>2</cp:revision>
  <dcterms:created xsi:type="dcterms:W3CDTF">2018-04-29T10:48:36Z</dcterms:created>
  <dcterms:modified xsi:type="dcterms:W3CDTF">2024-12-06T07:52:55Z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0x010100FB5E1994A1C32242ACA4E9EA516AE5F5</vt:lpwstr>
  </property>
</Properties>
</file>